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59" r:id="rId7"/>
    <p:sldId id="269" r:id="rId8"/>
    <p:sldId id="260" r:id="rId9"/>
    <p:sldId id="270" r:id="rId10"/>
    <p:sldId id="261" r:id="rId11"/>
    <p:sldId id="263" r:id="rId12"/>
    <p:sldId id="265" r:id="rId13"/>
    <p:sldId id="26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4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9939-A4CE-694D-839D-6B796EC5A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CCD16-75F1-F95A-B85A-392C205CF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CD48F-738F-3074-E4EE-60479316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9E0EC-82CA-840D-5E70-11D75F897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07AB-68A6-E701-D89D-D0FC2DC3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882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74EF8-37B2-9209-C06E-AA6919EA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064C7-3C35-A56B-2D5F-391E41B47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F5406-B3D8-7E1A-AC96-ABB43417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9D6C-5CE4-022C-1DEC-FED8D20D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5860C-F403-F680-0E54-5C31A0BB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475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AC288-0792-28FB-FFF6-17814222B4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B901A-A3CA-0573-1EDF-2A1E561CA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32514-3F93-50DF-F43E-5DC92066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6FB4-6B0E-D17C-7EEC-D1A3931B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863C1-880B-626C-15F8-A0E7BAA5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198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8B23-C555-6B62-7EDD-F253EE23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B6075-FE18-1FC4-EDD6-3F80EBFF5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1B778-3D34-3925-CFCC-6D983C55E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90B98-2BE8-3E6B-CAA3-4CFD22AB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54EA4-B3EE-4F2E-B192-423AAB37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105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1F25-5712-694E-A4B9-A0E838988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DF6CC-DF7F-8D5A-01BF-482384A77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4E659-B2B0-FB10-7CF3-85927A5F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C5665-C7B7-2D79-054C-1D963B5FE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E7EC-A765-98F8-D54A-5CFB603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033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F339-190D-D578-407F-5CB3602C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FAD6-6938-CB86-368E-F51AFEA2A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B936E-C67B-67F6-DDA0-AAE9C39C3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6CA6B-EDFB-7CF0-E619-3A61C2605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FF810-A62D-0AB9-6EB2-49041030C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212FB-4657-BE1E-BEC5-4D947281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928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E58A-4366-B8D7-85BE-65208852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B182E-2250-DC63-16E8-80D41DC29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8646B-9A0F-C97D-5AA3-DEF0F0C9F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9273E-A89F-BEA2-41EF-C8BF10FE7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5997E-5310-45B6-A2BF-ACFE8A1FF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8C826-D37B-C41B-E44D-B230853E2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6EAFF-7569-6A35-B7C3-D71722B2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75714-DE23-4014-660D-39223EF0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640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5882-80A9-A3BB-AA9F-0144C798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FD77B-37CD-38C9-B574-551121AFE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C2345-F1B5-98B4-C3BA-4A060487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F7B41-D526-0A5F-FE4E-243C379F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275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A0B3D-6143-BF25-C5A2-43033B1F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51A5D-690C-CF35-DA6C-81D29F59C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65A35-4B07-876E-74A4-04072079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15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3C35-56FD-CFCB-7242-5EA28327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FC8F3-4126-DB48-3ABE-6EB5A7F20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D7BE7-95E2-7434-1A08-28A14E8C1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FCEE0-667A-D903-9AFA-A66B8FE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B9DAD-A644-E95C-03B2-4FB40251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CBF20-412E-2383-F1EC-372E18B0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618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594C-B87B-9C55-9BAE-05278B14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20F798-B7BC-47A7-F429-580E5D63D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51C27-E928-942F-94B1-3C4B462B8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930C9-FA60-26A4-3DF2-5426E781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1ACEB-DFAD-5BCB-C849-CD9CF6B4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F37EF-F5C3-7416-EEF0-CFDD08E8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012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735B6-BF5D-B4AE-45B2-8B820EDB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83DC5-74EB-D345-CDF1-8B686FB46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53069-259F-D468-7599-389029CAD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F25894-7243-49A2-AA35-3CCE386C3F8C}" type="datetimeFigureOut">
              <a:rPr lang="en-SG" smtClean="0"/>
              <a:t>12/4/2024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B41CC-91EE-7460-7B17-7B1131EA1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50984-B678-123E-AF97-ED74F9FAF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09BD73-5BA7-4655-86C5-69A7A9E06C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173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0E45903-A40F-2FEB-B829-AC15D7BFE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85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EE0BCC-8A7C-D22A-D1B3-73710CEA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2743104"/>
            <a:ext cx="6601746" cy="1371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09BA64-63DC-FAF6-F905-4ADDB3CB4C28}"/>
              </a:ext>
            </a:extLst>
          </p:cNvPr>
          <p:cNvCxnSpPr>
            <a:cxnSpLocks/>
          </p:cNvCxnSpPr>
          <p:nvPr/>
        </p:nvCxnSpPr>
        <p:spPr>
          <a:xfrm flipV="1">
            <a:off x="4242816" y="785419"/>
            <a:ext cx="1124712" cy="2140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28CDFA-527E-D847-1457-0D1C0A3C8EBC}"/>
              </a:ext>
            </a:extLst>
          </p:cNvPr>
          <p:cNvCxnSpPr>
            <a:cxnSpLocks/>
          </p:cNvCxnSpPr>
          <p:nvPr/>
        </p:nvCxnSpPr>
        <p:spPr>
          <a:xfrm flipV="1">
            <a:off x="7613904" y="2157984"/>
            <a:ext cx="1149098" cy="768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1EC3C-F4BF-75CA-E898-BBC26ECF9517}"/>
              </a:ext>
            </a:extLst>
          </p:cNvPr>
          <p:cNvCxnSpPr>
            <a:cxnSpLocks/>
          </p:cNvCxnSpPr>
          <p:nvPr/>
        </p:nvCxnSpPr>
        <p:spPr>
          <a:xfrm>
            <a:off x="7673228" y="3657624"/>
            <a:ext cx="1656700" cy="356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D30BDC-0433-2A8D-116C-CD155C0F7BE8}"/>
              </a:ext>
            </a:extLst>
          </p:cNvPr>
          <p:cNvCxnSpPr>
            <a:cxnSpLocks/>
          </p:cNvCxnSpPr>
          <p:nvPr/>
        </p:nvCxnSpPr>
        <p:spPr>
          <a:xfrm flipV="1">
            <a:off x="3051048" y="1677864"/>
            <a:ext cx="0" cy="1545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37925C-418D-CF36-0A6D-E910F0937E37}"/>
              </a:ext>
            </a:extLst>
          </p:cNvPr>
          <p:cNvCxnSpPr>
            <a:cxnSpLocks/>
          </p:cNvCxnSpPr>
          <p:nvPr/>
        </p:nvCxnSpPr>
        <p:spPr>
          <a:xfrm flipH="1">
            <a:off x="2505456" y="3835920"/>
            <a:ext cx="356616" cy="1170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2D5AB0-4640-DA29-97EF-F5160BC02A8E}"/>
              </a:ext>
            </a:extLst>
          </p:cNvPr>
          <p:cNvCxnSpPr>
            <a:cxnSpLocks/>
          </p:cNvCxnSpPr>
          <p:nvPr/>
        </p:nvCxnSpPr>
        <p:spPr>
          <a:xfrm flipH="1">
            <a:off x="2505456" y="4114895"/>
            <a:ext cx="1389888" cy="891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ED079A-5CB4-91F6-6D07-94B42277DF1E}"/>
              </a:ext>
            </a:extLst>
          </p:cNvPr>
          <p:cNvSpPr txBox="1"/>
          <p:nvPr/>
        </p:nvSpPr>
        <p:spPr>
          <a:xfrm>
            <a:off x="989444" y="1262645"/>
            <a:ext cx="374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Limit control for international queue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B7157-CA2E-84BD-0FEB-11E86EA13A84}"/>
              </a:ext>
            </a:extLst>
          </p:cNvPr>
          <p:cNvSpPr txBox="1"/>
          <p:nvPr/>
        </p:nvSpPr>
        <p:spPr>
          <a:xfrm>
            <a:off x="5367528" y="361574"/>
            <a:ext cx="496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Limit control for number of people that the check-in counters collectively can serve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39E1BF-7D74-5949-09F2-1E7A008BE3CC}"/>
              </a:ext>
            </a:extLst>
          </p:cNvPr>
          <p:cNvSpPr txBox="1"/>
          <p:nvPr/>
        </p:nvSpPr>
        <p:spPr>
          <a:xfrm>
            <a:off x="6379464" y="1216199"/>
            <a:ext cx="4965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Plane A has a different capacity than B as plane A is more like commercial jet (with higher capacity)  and B might be a different kind of planes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C8F2F-0617-2B79-547D-2E7907FFD88E}"/>
              </a:ext>
            </a:extLst>
          </p:cNvPr>
          <p:cNvSpPr txBox="1"/>
          <p:nvPr/>
        </p:nvSpPr>
        <p:spPr>
          <a:xfrm>
            <a:off x="6595872" y="4151727"/>
            <a:ext cx="496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Plane B has a different capacity than B as plane A is more like route specific jet (with lesser capacity)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34F70B-0C8B-7E80-1CCD-ED6835D39641}"/>
              </a:ext>
            </a:extLst>
          </p:cNvPr>
          <p:cNvSpPr txBox="1"/>
          <p:nvPr/>
        </p:nvSpPr>
        <p:spPr>
          <a:xfrm>
            <a:off x="1021448" y="5052423"/>
            <a:ext cx="496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Q capacity controls from gates A and B</a:t>
            </a:r>
          </a:p>
        </p:txBody>
      </p:sp>
    </p:spTree>
    <p:extLst>
      <p:ext uri="{BB962C8B-B14F-4D97-AF65-F5344CB8AC3E}">
        <p14:creationId xmlns:p14="http://schemas.microsoft.com/office/powerpoint/2010/main" val="401128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19B4F-78AB-6FDE-7F01-9041ED62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1" y="1112674"/>
            <a:ext cx="5282885" cy="4419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3E60FE-DBE8-193C-3AC0-DFFADADE513C}"/>
              </a:ext>
            </a:extLst>
          </p:cNvPr>
          <p:cNvSpPr txBox="1"/>
          <p:nvPr/>
        </p:nvSpPr>
        <p:spPr>
          <a:xfrm>
            <a:off x="144405" y="466343"/>
            <a:ext cx="544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Step 1a</a:t>
            </a:r>
          </a:p>
          <a:p>
            <a:r>
              <a:rPr lang="en-SG" dirty="0"/>
              <a:t>generate passengers if all conditions are not violated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50A028-ECC6-3ECB-4729-A0E56424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98" y="908585"/>
            <a:ext cx="4086795" cy="416300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ABD28CD-6392-2627-0851-2A7AEC279001}"/>
              </a:ext>
            </a:extLst>
          </p:cNvPr>
          <p:cNvSpPr/>
          <p:nvPr/>
        </p:nvSpPr>
        <p:spPr>
          <a:xfrm>
            <a:off x="5743433" y="2898648"/>
            <a:ext cx="352568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4CAD8-1FAF-BF39-9585-AB75CD6D142C}"/>
              </a:ext>
            </a:extLst>
          </p:cNvPr>
          <p:cNvSpPr txBox="1"/>
          <p:nvPr/>
        </p:nvSpPr>
        <p:spPr>
          <a:xfrm>
            <a:off x="6419088" y="5070455"/>
            <a:ext cx="419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Step 2a</a:t>
            </a:r>
          </a:p>
          <a:p>
            <a:r>
              <a:rPr lang="en-SG" dirty="0"/>
              <a:t>Clear passengers from check in to international queue -&gt; </a:t>
            </a:r>
            <a:r>
              <a:rPr lang="en-SG" dirty="0" err="1"/>
              <a:t>international_gate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2651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93E60FE-DBE8-193C-3AC0-DFFADADE513C}"/>
              </a:ext>
            </a:extLst>
          </p:cNvPr>
          <p:cNvSpPr txBox="1"/>
          <p:nvPr/>
        </p:nvSpPr>
        <p:spPr>
          <a:xfrm>
            <a:off x="144405" y="466343"/>
            <a:ext cx="544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Step 3a</a:t>
            </a:r>
          </a:p>
          <a:p>
            <a:r>
              <a:rPr lang="en-SG" dirty="0"/>
              <a:t>Passengers clear international gate, as queue for international gate is too long, airport is closed.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ABD28CD-6392-2627-0851-2A7AEC279001}"/>
              </a:ext>
            </a:extLst>
          </p:cNvPr>
          <p:cNvSpPr/>
          <p:nvPr/>
        </p:nvSpPr>
        <p:spPr>
          <a:xfrm>
            <a:off x="5743433" y="2898648"/>
            <a:ext cx="352568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4CAD8-1FAF-BF39-9585-AB75CD6D142C}"/>
              </a:ext>
            </a:extLst>
          </p:cNvPr>
          <p:cNvSpPr txBox="1"/>
          <p:nvPr/>
        </p:nvSpPr>
        <p:spPr>
          <a:xfrm>
            <a:off x="6201681" y="4352544"/>
            <a:ext cx="4690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Step 4a</a:t>
            </a:r>
          </a:p>
          <a:p>
            <a:r>
              <a:rPr lang="en-SG" dirty="0"/>
              <a:t>Passengers clear the security, while terrorist gets caught.</a:t>
            </a:r>
          </a:p>
          <a:p>
            <a:r>
              <a:rPr lang="en-SG" dirty="0"/>
              <a:t>Passengers get ushered to either Gate A or Gate B. </a:t>
            </a:r>
          </a:p>
          <a:p>
            <a:r>
              <a:rPr lang="en-SG" dirty="0"/>
              <a:t>Passengers line up to get security checked</a:t>
            </a:r>
          </a:p>
          <a:p>
            <a:r>
              <a:rPr lang="en-SG" dirty="0"/>
              <a:t>As conditions for planes boarding and take off is met, passengers get ferried away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A4340D-5814-AB7E-7AC4-9B662C83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1" y="1574440"/>
            <a:ext cx="5186835" cy="5283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B729D5-C909-D3A2-F7CB-1AD193888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35"/>
          <a:stretch/>
        </p:blipFill>
        <p:spPr>
          <a:xfrm>
            <a:off x="6756046" y="374904"/>
            <a:ext cx="3582143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93E60FE-DBE8-193C-3AC0-DFFADADE513C}"/>
              </a:ext>
            </a:extLst>
          </p:cNvPr>
          <p:cNvSpPr txBox="1"/>
          <p:nvPr/>
        </p:nvSpPr>
        <p:spPr>
          <a:xfrm>
            <a:off x="802773" y="649223"/>
            <a:ext cx="314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Step 1b</a:t>
            </a:r>
          </a:p>
          <a:p>
            <a:pPr algn="ctr"/>
            <a:r>
              <a:rPr lang="en-SG" dirty="0"/>
              <a:t>Generate airplanes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ABD28CD-6392-2627-0851-2A7AEC279001}"/>
              </a:ext>
            </a:extLst>
          </p:cNvPr>
          <p:cNvSpPr/>
          <p:nvPr/>
        </p:nvSpPr>
        <p:spPr>
          <a:xfrm>
            <a:off x="3944941" y="2093976"/>
            <a:ext cx="352568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67A3B-AC0C-233C-CD4A-7F414529F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4" r="55487" b="36862"/>
          <a:stretch/>
        </p:blipFill>
        <p:spPr>
          <a:xfrm>
            <a:off x="802773" y="1664604"/>
            <a:ext cx="3142168" cy="1627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2463A-6D15-B4FF-22E6-63D82345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53" y="292127"/>
            <a:ext cx="2810267" cy="437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1CA48C-C75E-641F-5F52-DB42A155913F}"/>
              </a:ext>
            </a:extLst>
          </p:cNvPr>
          <p:cNvSpPr txBox="1"/>
          <p:nvPr/>
        </p:nvSpPr>
        <p:spPr>
          <a:xfrm>
            <a:off x="4398253" y="5195182"/>
            <a:ext cx="2356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Step 2b</a:t>
            </a:r>
          </a:p>
          <a:p>
            <a:pPr algn="ctr"/>
            <a:r>
              <a:rPr lang="en-SG" dirty="0"/>
              <a:t>As planes come in, they land if the servers (runways) can handle them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CF634-2573-DBC4-ED58-7DDCF4549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35"/>
          <a:stretch/>
        </p:blipFill>
        <p:spPr>
          <a:xfrm>
            <a:off x="7208520" y="1762493"/>
            <a:ext cx="3582143" cy="3977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86C14-42D8-6B1B-3A4F-922464771A29}"/>
              </a:ext>
            </a:extLst>
          </p:cNvPr>
          <p:cNvSpPr txBox="1"/>
          <p:nvPr/>
        </p:nvSpPr>
        <p:spPr>
          <a:xfrm>
            <a:off x="7208520" y="735618"/>
            <a:ext cx="3582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Step 3b</a:t>
            </a:r>
          </a:p>
          <a:p>
            <a:pPr algn="ctr"/>
            <a:r>
              <a:rPr lang="en-SG" dirty="0"/>
              <a:t>As planes conditions are met, they take off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611EEAC-B351-7CD5-25FB-A7B5307223F2}"/>
              </a:ext>
            </a:extLst>
          </p:cNvPr>
          <p:cNvSpPr/>
          <p:nvPr/>
        </p:nvSpPr>
        <p:spPr>
          <a:xfrm>
            <a:off x="6754368" y="2776728"/>
            <a:ext cx="352568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641BA-9D66-A865-7439-0377CFAB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87" t="5613" b="9251"/>
          <a:stretch/>
        </p:blipFill>
        <p:spPr>
          <a:xfrm>
            <a:off x="3748513" y="3590490"/>
            <a:ext cx="1827797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8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31A870-24FB-82F4-CED9-36C3DABC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711" y="2001545"/>
            <a:ext cx="3972479" cy="4448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227FD9-E72C-C3B4-9F10-852EFAC1FD2B}"/>
              </a:ext>
            </a:extLst>
          </p:cNvPr>
          <p:cNvSpPr txBox="1"/>
          <p:nvPr/>
        </p:nvSpPr>
        <p:spPr>
          <a:xfrm>
            <a:off x="2924181" y="247219"/>
            <a:ext cx="314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Step 4b</a:t>
            </a:r>
          </a:p>
          <a:p>
            <a:pPr algn="ctr"/>
            <a:r>
              <a:rPr lang="en-SG" dirty="0"/>
              <a:t>As planes are ready to take off, it will be sent to either 31 or 32, get in queue for take-off. Once runway is ready, plane take-offs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65A14-9686-D1C2-97D1-23509934E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90" y="3529584"/>
            <a:ext cx="1559887" cy="24896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46D42-6AE5-A226-3932-2E7DB069C083}"/>
              </a:ext>
            </a:extLst>
          </p:cNvPr>
          <p:cNvCxnSpPr>
            <a:endCxn id="5" idx="0"/>
          </p:cNvCxnSpPr>
          <p:nvPr/>
        </p:nvCxnSpPr>
        <p:spPr>
          <a:xfrm flipV="1">
            <a:off x="5833872" y="3529584"/>
            <a:ext cx="2519262" cy="1060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9DF04A-945E-DDCB-B50C-7CEE3D4CF9DA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175504" y="6019204"/>
            <a:ext cx="3177630" cy="1841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FFF24F7-545E-9F5D-218D-DE0CBBB96C49}"/>
              </a:ext>
            </a:extLst>
          </p:cNvPr>
          <p:cNvSpPr/>
          <p:nvPr/>
        </p:nvSpPr>
        <p:spPr>
          <a:xfrm>
            <a:off x="7573190" y="3529584"/>
            <a:ext cx="1369642" cy="24896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3D8E81-803C-4A9B-671A-65B7D36546A6}"/>
              </a:ext>
            </a:extLst>
          </p:cNvPr>
          <p:cNvSpPr txBox="1"/>
          <p:nvPr/>
        </p:nvSpPr>
        <p:spPr>
          <a:xfrm>
            <a:off x="9133077" y="3694176"/>
            <a:ext cx="2808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shows how it will look when planes are waiting in line for another plane to take off</a:t>
            </a:r>
          </a:p>
        </p:txBody>
      </p:sp>
    </p:spTree>
    <p:extLst>
      <p:ext uri="{BB962C8B-B14F-4D97-AF65-F5344CB8AC3E}">
        <p14:creationId xmlns:p14="http://schemas.microsoft.com/office/powerpoint/2010/main" val="398549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C19D81C-4811-7729-2062-8F4D1CB90A85}"/>
              </a:ext>
            </a:extLst>
          </p:cNvPr>
          <p:cNvSpPr txBox="1"/>
          <p:nvPr/>
        </p:nvSpPr>
        <p:spPr>
          <a:xfrm>
            <a:off x="3048762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EA7AE-A296-AE5D-DB79-6690752E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29445"/>
            <a:ext cx="5529943" cy="67991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76BC3E-FF4C-6275-2CE8-7FA5B52B6B6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4815997" y="215900"/>
            <a:ext cx="1102203" cy="482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E738D9-1A47-BC50-DAA1-AC1A3C51F8FB}"/>
              </a:ext>
            </a:extLst>
          </p:cNvPr>
          <p:cNvCxnSpPr>
            <a:cxnSpLocks/>
          </p:cNvCxnSpPr>
          <p:nvPr/>
        </p:nvCxnSpPr>
        <p:spPr>
          <a:xfrm>
            <a:off x="6165850" y="1263650"/>
            <a:ext cx="2400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DF8653-AA10-B381-4B7E-AA8B2EB8B9C1}"/>
              </a:ext>
            </a:extLst>
          </p:cNvPr>
          <p:cNvCxnSpPr>
            <a:cxnSpLocks/>
          </p:cNvCxnSpPr>
          <p:nvPr/>
        </p:nvCxnSpPr>
        <p:spPr>
          <a:xfrm flipV="1">
            <a:off x="5416550" y="473075"/>
            <a:ext cx="3098800" cy="727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FD4155-99DB-86A3-B65B-8E2F0B2718AD}"/>
              </a:ext>
            </a:extLst>
          </p:cNvPr>
          <p:cNvCxnSpPr>
            <a:cxnSpLocks/>
          </p:cNvCxnSpPr>
          <p:nvPr/>
        </p:nvCxnSpPr>
        <p:spPr>
          <a:xfrm flipH="1">
            <a:off x="3727450" y="698500"/>
            <a:ext cx="920750" cy="323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8B2436-C6DD-AC48-7511-2392CDA04791}"/>
              </a:ext>
            </a:extLst>
          </p:cNvPr>
          <p:cNvCxnSpPr>
            <a:cxnSpLocks/>
          </p:cNvCxnSpPr>
          <p:nvPr/>
        </p:nvCxnSpPr>
        <p:spPr>
          <a:xfrm flipH="1" flipV="1">
            <a:off x="3727450" y="1022350"/>
            <a:ext cx="920750" cy="127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8CF205-64D4-DBFE-6ADB-A07365312042}"/>
              </a:ext>
            </a:extLst>
          </p:cNvPr>
          <p:cNvCxnSpPr>
            <a:cxnSpLocks/>
          </p:cNvCxnSpPr>
          <p:nvPr/>
        </p:nvCxnSpPr>
        <p:spPr>
          <a:xfrm flipH="1">
            <a:off x="1942241" y="2622550"/>
            <a:ext cx="1361573" cy="5529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C048BE-94D2-E21E-C56B-18188C147385}"/>
              </a:ext>
            </a:extLst>
          </p:cNvPr>
          <p:cNvCxnSpPr>
            <a:cxnSpLocks/>
          </p:cNvCxnSpPr>
          <p:nvPr/>
        </p:nvCxnSpPr>
        <p:spPr>
          <a:xfrm flipH="1">
            <a:off x="2331720" y="3774240"/>
            <a:ext cx="3372394" cy="2061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EF0B47-FD64-D92F-5A06-292FA4C2D775}"/>
              </a:ext>
            </a:extLst>
          </p:cNvPr>
          <p:cNvCxnSpPr>
            <a:cxnSpLocks/>
          </p:cNvCxnSpPr>
          <p:nvPr/>
        </p:nvCxnSpPr>
        <p:spPr>
          <a:xfrm>
            <a:off x="7087509" y="3293597"/>
            <a:ext cx="2055729" cy="309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4A0A94-A2B2-9A09-319D-EEEC39250065}"/>
              </a:ext>
            </a:extLst>
          </p:cNvPr>
          <p:cNvCxnSpPr>
            <a:cxnSpLocks/>
          </p:cNvCxnSpPr>
          <p:nvPr/>
        </p:nvCxnSpPr>
        <p:spPr>
          <a:xfrm flipV="1">
            <a:off x="6965950" y="2229518"/>
            <a:ext cx="1934029" cy="64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4E4A32-F7FB-AFF3-34DA-ED60BFC210DF}"/>
              </a:ext>
            </a:extLst>
          </p:cNvPr>
          <p:cNvCxnSpPr>
            <a:cxnSpLocks/>
          </p:cNvCxnSpPr>
          <p:nvPr/>
        </p:nvCxnSpPr>
        <p:spPr>
          <a:xfrm>
            <a:off x="7589987" y="2847834"/>
            <a:ext cx="1782613" cy="1382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FD66A9-0714-2BB0-94B4-BB5B206E1900}"/>
              </a:ext>
            </a:extLst>
          </p:cNvPr>
          <p:cNvSpPr txBox="1"/>
          <p:nvPr/>
        </p:nvSpPr>
        <p:spPr>
          <a:xfrm>
            <a:off x="200503" y="31234"/>
            <a:ext cx="461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Taxi way, planes that are in the line to take off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ECE88B-FFF8-C446-4D09-05BED3FDC020}"/>
              </a:ext>
            </a:extLst>
          </p:cNvPr>
          <p:cNvSpPr txBox="1"/>
          <p:nvPr/>
        </p:nvSpPr>
        <p:spPr>
          <a:xfrm>
            <a:off x="203297" y="684768"/>
            <a:ext cx="3477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This ensures that the Qs for Gates A and B are not too full. If so, the airport will close till the Q is cleared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C60CAB-27DB-52C2-1BCC-2411E282BDAD}"/>
              </a:ext>
            </a:extLst>
          </p:cNvPr>
          <p:cNvSpPr txBox="1"/>
          <p:nvPr/>
        </p:nvSpPr>
        <p:spPr>
          <a:xfrm>
            <a:off x="8606995" y="5854"/>
            <a:ext cx="34778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Check-In Qs, if the check in Qs is full your airport has hit its capacity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4D0A8E-EC99-C209-826F-E0FF4083212A}"/>
              </a:ext>
            </a:extLst>
          </p:cNvPr>
          <p:cNvSpPr txBox="1"/>
          <p:nvPr/>
        </p:nvSpPr>
        <p:spPr>
          <a:xfrm>
            <a:off x="8609965" y="860425"/>
            <a:ext cx="34778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If the international Q is full you cannot enter the airport, too many people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83F487-CB6C-2845-A23A-FD00742FEFB6}"/>
              </a:ext>
            </a:extLst>
          </p:cNvPr>
          <p:cNvSpPr txBox="1"/>
          <p:nvPr/>
        </p:nvSpPr>
        <p:spPr>
          <a:xfrm>
            <a:off x="8899980" y="1816010"/>
            <a:ext cx="3088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Distribution for the check-in to be down, either change of shift or machine is down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5D7B5B-9559-6E00-3719-E639F29219BD}"/>
              </a:ext>
            </a:extLst>
          </p:cNvPr>
          <p:cNvSpPr txBox="1"/>
          <p:nvPr/>
        </p:nvSpPr>
        <p:spPr>
          <a:xfrm>
            <a:off x="8940839" y="4144008"/>
            <a:ext cx="3088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B_distri</a:t>
            </a:r>
            <a:r>
              <a:rPr lang="en-SG" dirty="0"/>
              <a:t>, is the distribution for the rate of which customers are cleared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AA64C8-B144-0ECE-4BC6-668ED1E8E5C0}"/>
              </a:ext>
            </a:extLst>
          </p:cNvPr>
          <p:cNvSpPr txBox="1"/>
          <p:nvPr/>
        </p:nvSpPr>
        <p:spPr>
          <a:xfrm>
            <a:off x="9143238" y="5812851"/>
            <a:ext cx="28863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This are the check in counters to check in the customers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3D68E4-3BBB-4594-78CA-9A473B5AE821}"/>
              </a:ext>
            </a:extLst>
          </p:cNvPr>
          <p:cNvSpPr txBox="1"/>
          <p:nvPr/>
        </p:nvSpPr>
        <p:spPr>
          <a:xfrm>
            <a:off x="231670" y="4696878"/>
            <a:ext cx="19074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Q1 services check-in counters 1 and 2, like a real airport, you have 1 q but multiple counters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00F692-3A8E-4BF9-42BB-75E33A1B3FAF}"/>
              </a:ext>
            </a:extLst>
          </p:cNvPr>
          <p:cNvSpPr txBox="1"/>
          <p:nvPr/>
        </p:nvSpPr>
        <p:spPr>
          <a:xfrm>
            <a:off x="200503" y="2648220"/>
            <a:ext cx="2128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Branch2, distributes the people to the shortest Queue</a:t>
            </a:r>
          </a:p>
        </p:txBody>
      </p:sp>
    </p:spTree>
    <p:extLst>
      <p:ext uri="{BB962C8B-B14F-4D97-AF65-F5344CB8AC3E}">
        <p14:creationId xmlns:p14="http://schemas.microsoft.com/office/powerpoint/2010/main" val="238627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C19D81C-4811-7729-2062-8F4D1CB90A85}"/>
              </a:ext>
            </a:extLst>
          </p:cNvPr>
          <p:cNvSpPr txBox="1"/>
          <p:nvPr/>
        </p:nvSpPr>
        <p:spPr>
          <a:xfrm>
            <a:off x="3048762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EA7AE-A296-AE5D-DB79-6690752E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29445"/>
            <a:ext cx="5529943" cy="679911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8CF205-64D4-DBFE-6ADB-A07365312042}"/>
              </a:ext>
            </a:extLst>
          </p:cNvPr>
          <p:cNvCxnSpPr>
            <a:cxnSpLocks/>
          </p:cNvCxnSpPr>
          <p:nvPr/>
        </p:nvCxnSpPr>
        <p:spPr>
          <a:xfrm flipH="1">
            <a:off x="1942241" y="2622550"/>
            <a:ext cx="1361573" cy="5529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C048BE-94D2-E21E-C56B-18188C147385}"/>
              </a:ext>
            </a:extLst>
          </p:cNvPr>
          <p:cNvCxnSpPr>
            <a:cxnSpLocks/>
          </p:cNvCxnSpPr>
          <p:nvPr/>
        </p:nvCxnSpPr>
        <p:spPr>
          <a:xfrm flipH="1">
            <a:off x="3130700" y="3774240"/>
            <a:ext cx="2573414" cy="462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EF0B47-FD64-D92F-5A06-292FA4C2D775}"/>
              </a:ext>
            </a:extLst>
          </p:cNvPr>
          <p:cNvCxnSpPr>
            <a:cxnSpLocks/>
          </p:cNvCxnSpPr>
          <p:nvPr/>
        </p:nvCxnSpPr>
        <p:spPr>
          <a:xfrm>
            <a:off x="7087509" y="3293597"/>
            <a:ext cx="1573134" cy="1013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hangi Airport Terminal 1 Departure and Arrival Areas | Singapore Airport  Tour">
            <a:extLst>
              <a:ext uri="{FF2B5EF4-FFF2-40B4-BE49-F238E27FC236}">
                <a16:creationId xmlns:a16="http://schemas.microsoft.com/office/drawing/2014/main" id="{D380DD03-A5C1-4B0E-D53E-967DC23FB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4" y="3327426"/>
            <a:ext cx="2797792" cy="15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pan Airlines(JL) Check-In Counter - Changi - Singapore Changi Airport  Terminal 1">
            <a:extLst>
              <a:ext uri="{FF2B5EF4-FFF2-40B4-BE49-F238E27FC236}">
                <a16:creationId xmlns:a16="http://schemas.microsoft.com/office/drawing/2014/main" id="{103C3EC6-6599-C0F1-24C7-15EBF1DC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415" y="3613666"/>
            <a:ext cx="2870859" cy="28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3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8262A-72E9-A304-1F98-E1079334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12" y="823549"/>
            <a:ext cx="4839375" cy="52109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776138-7CAF-950B-6D1E-D5777D927CA3}"/>
              </a:ext>
            </a:extLst>
          </p:cNvPr>
          <p:cNvCxnSpPr>
            <a:cxnSpLocks/>
          </p:cNvCxnSpPr>
          <p:nvPr/>
        </p:nvCxnSpPr>
        <p:spPr>
          <a:xfrm flipH="1" flipV="1">
            <a:off x="2649267" y="1597887"/>
            <a:ext cx="1145493" cy="111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7CAD78-F160-8642-35AD-834A26A0FD6F}"/>
              </a:ext>
            </a:extLst>
          </p:cNvPr>
          <p:cNvCxnSpPr>
            <a:cxnSpLocks/>
            <a:endCxn id="50" idx="3"/>
          </p:cNvCxnSpPr>
          <p:nvPr/>
        </p:nvCxnSpPr>
        <p:spPr>
          <a:xfrm flipH="1" flipV="1">
            <a:off x="3415284" y="2780142"/>
            <a:ext cx="864108" cy="219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E63632-AF0A-1A2F-3521-84DB73428DF6}"/>
              </a:ext>
            </a:extLst>
          </p:cNvPr>
          <p:cNvCxnSpPr>
            <a:cxnSpLocks/>
          </p:cNvCxnSpPr>
          <p:nvPr/>
        </p:nvCxnSpPr>
        <p:spPr>
          <a:xfrm flipH="1">
            <a:off x="3312620" y="3940770"/>
            <a:ext cx="934768" cy="466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F1FCA7-36ED-FE02-0675-08E25A5AFD2A}"/>
              </a:ext>
            </a:extLst>
          </p:cNvPr>
          <p:cNvCxnSpPr>
            <a:cxnSpLocks/>
          </p:cNvCxnSpPr>
          <p:nvPr/>
        </p:nvCxnSpPr>
        <p:spPr>
          <a:xfrm flipH="1" flipV="1">
            <a:off x="3653817" y="802930"/>
            <a:ext cx="1585695" cy="1286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0DB0EB-9BE8-3CBE-3E8C-284A27C31D23}"/>
              </a:ext>
            </a:extLst>
          </p:cNvPr>
          <p:cNvCxnSpPr>
            <a:cxnSpLocks/>
          </p:cNvCxnSpPr>
          <p:nvPr/>
        </p:nvCxnSpPr>
        <p:spPr>
          <a:xfrm flipH="1" flipV="1">
            <a:off x="5603204" y="896112"/>
            <a:ext cx="108748" cy="1044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C1D36C-72D6-F75D-6F29-676A7C239901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6809232" y="758220"/>
            <a:ext cx="1753912" cy="13311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2D910A-6EF7-FF58-4639-4A0E332ED964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8131090" y="1263314"/>
            <a:ext cx="748289" cy="1078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E342F4-3F8B-C406-32EE-88DDE00DBCF2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56932" y="3302977"/>
            <a:ext cx="1531194" cy="519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55B77E-B652-E281-4ECE-AA764AA5BFF4}"/>
              </a:ext>
            </a:extLst>
          </p:cNvPr>
          <p:cNvCxnSpPr>
            <a:cxnSpLocks/>
          </p:cNvCxnSpPr>
          <p:nvPr/>
        </p:nvCxnSpPr>
        <p:spPr>
          <a:xfrm>
            <a:off x="8028008" y="3730458"/>
            <a:ext cx="1070272" cy="981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C44CCC-897D-B92D-D550-2F14944DA25D}"/>
              </a:ext>
            </a:extLst>
          </p:cNvPr>
          <p:cNvCxnSpPr>
            <a:cxnSpLocks/>
          </p:cNvCxnSpPr>
          <p:nvPr/>
        </p:nvCxnSpPr>
        <p:spPr>
          <a:xfrm flipH="1">
            <a:off x="7121652" y="3940770"/>
            <a:ext cx="571076" cy="1792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1E48A5-B7D4-6C24-DFA8-C05C3E302A18}"/>
              </a:ext>
            </a:extLst>
          </p:cNvPr>
          <p:cNvSpPr txBox="1"/>
          <p:nvPr/>
        </p:nvSpPr>
        <p:spPr>
          <a:xfrm>
            <a:off x="447797" y="1057935"/>
            <a:ext cx="235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International gate processing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6F0606-A88E-A164-F344-DDD90A74A7E3}"/>
              </a:ext>
            </a:extLst>
          </p:cNvPr>
          <p:cNvSpPr txBox="1"/>
          <p:nvPr/>
        </p:nvSpPr>
        <p:spPr>
          <a:xfrm>
            <a:off x="1414356" y="433598"/>
            <a:ext cx="306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Queue to enter the security 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234251-A1BE-E5A6-5F10-6D0333FA9E7B}"/>
              </a:ext>
            </a:extLst>
          </p:cNvPr>
          <p:cNvSpPr txBox="1"/>
          <p:nvPr/>
        </p:nvSpPr>
        <p:spPr>
          <a:xfrm>
            <a:off x="4616892" y="451629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Security checkpoint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E287EE-12DF-C1A3-FA67-FA3C3512A1C1}"/>
              </a:ext>
            </a:extLst>
          </p:cNvPr>
          <p:cNvSpPr txBox="1"/>
          <p:nvPr/>
        </p:nvSpPr>
        <p:spPr>
          <a:xfrm>
            <a:off x="7086175" y="111889"/>
            <a:ext cx="2953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Queue to board the plane or people in the boarding hall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7D0009-5256-F90D-E437-8EC0730FAC9F}"/>
              </a:ext>
            </a:extLst>
          </p:cNvPr>
          <p:cNvSpPr txBox="1"/>
          <p:nvPr/>
        </p:nvSpPr>
        <p:spPr>
          <a:xfrm>
            <a:off x="8879379" y="940148"/>
            <a:ext cx="310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Boarding function to take all those in the Q, Minimum of 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73ED34-075D-95D7-D120-7DF721FD487E}"/>
              </a:ext>
            </a:extLst>
          </p:cNvPr>
          <p:cNvSpPr txBox="1"/>
          <p:nvPr/>
        </p:nvSpPr>
        <p:spPr>
          <a:xfrm>
            <a:off x="8988126" y="3084127"/>
            <a:ext cx="3109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Boarding threshold, will only turn green when there is a plane in the boarding_2, or plane is at the gate, this will allow for boarding to begin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3AD458-6698-5A42-1F75-514888119CDF}"/>
              </a:ext>
            </a:extLst>
          </p:cNvPr>
          <p:cNvSpPr txBox="1"/>
          <p:nvPr/>
        </p:nvSpPr>
        <p:spPr>
          <a:xfrm>
            <a:off x="8988126" y="4711859"/>
            <a:ext cx="31093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Boarding gate, it’s the function that will relate customer to planes and creates a plane in (boarding time) for rest of the simulation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8C5261-0011-A861-E082-855B47B2834D}"/>
              </a:ext>
            </a:extLst>
          </p:cNvPr>
          <p:cNvSpPr txBox="1"/>
          <p:nvPr/>
        </p:nvSpPr>
        <p:spPr>
          <a:xfrm>
            <a:off x="2487168" y="5826702"/>
            <a:ext cx="5205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will control boarding_2, it will only turn green and allow for plane to approach the gate when the queue_2_waiting or boarding hall is full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04744C-A082-DC83-B7BF-ACDB9602CC76}"/>
              </a:ext>
            </a:extLst>
          </p:cNvPr>
          <p:cNvSpPr txBox="1"/>
          <p:nvPr/>
        </p:nvSpPr>
        <p:spPr>
          <a:xfrm>
            <a:off x="203234" y="4116363"/>
            <a:ext cx="3109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Security threshold that has a capture rate of 95%, security check 1 is surface level and check 2 is bag check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BB8A5-9114-4F93-1327-6556EBB0866B}"/>
              </a:ext>
            </a:extLst>
          </p:cNvPr>
          <p:cNvSpPr txBox="1"/>
          <p:nvPr/>
        </p:nvSpPr>
        <p:spPr>
          <a:xfrm>
            <a:off x="305898" y="2456976"/>
            <a:ext cx="310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will split terrorist from actual customers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64ACA48-140F-6A69-A902-472403EDA7EE}"/>
              </a:ext>
            </a:extLst>
          </p:cNvPr>
          <p:cNvCxnSpPr>
            <a:cxnSpLocks/>
          </p:cNvCxnSpPr>
          <p:nvPr/>
        </p:nvCxnSpPr>
        <p:spPr>
          <a:xfrm flipV="1">
            <a:off x="7692728" y="2329297"/>
            <a:ext cx="1295398" cy="655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8852D16-AD73-5E61-5926-A28CD4F1A210}"/>
              </a:ext>
            </a:extLst>
          </p:cNvPr>
          <p:cNvSpPr txBox="1"/>
          <p:nvPr/>
        </p:nvSpPr>
        <p:spPr>
          <a:xfrm>
            <a:off x="8929664" y="1648626"/>
            <a:ext cx="3109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err="1"/>
              <a:t>Terminal_landed_q</a:t>
            </a:r>
            <a:r>
              <a:rPr lang="en-SG" dirty="0"/>
              <a:t>, shows all aircrafts that have landed and are ready to enter the gate</a:t>
            </a:r>
          </a:p>
        </p:txBody>
      </p:sp>
    </p:spTree>
    <p:extLst>
      <p:ext uri="{BB962C8B-B14F-4D97-AF65-F5344CB8AC3E}">
        <p14:creationId xmlns:p14="http://schemas.microsoft.com/office/powerpoint/2010/main" val="275107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8262A-72E9-A304-1F98-E1079334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12" y="823549"/>
            <a:ext cx="4839375" cy="52109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776138-7CAF-950B-6D1E-D5777D927CA3}"/>
              </a:ext>
            </a:extLst>
          </p:cNvPr>
          <p:cNvCxnSpPr>
            <a:cxnSpLocks/>
          </p:cNvCxnSpPr>
          <p:nvPr/>
        </p:nvCxnSpPr>
        <p:spPr>
          <a:xfrm flipH="1" flipV="1">
            <a:off x="2890033" y="2888679"/>
            <a:ext cx="855551" cy="16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7CAD78-F160-8642-35AD-834A26A0FD6F}"/>
              </a:ext>
            </a:extLst>
          </p:cNvPr>
          <p:cNvCxnSpPr>
            <a:cxnSpLocks/>
          </p:cNvCxnSpPr>
          <p:nvPr/>
        </p:nvCxnSpPr>
        <p:spPr>
          <a:xfrm flipH="1">
            <a:off x="2967421" y="2999232"/>
            <a:ext cx="1311971" cy="125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E63632-AF0A-1A2F-3521-84DB73428DF6}"/>
              </a:ext>
            </a:extLst>
          </p:cNvPr>
          <p:cNvCxnSpPr>
            <a:cxnSpLocks/>
          </p:cNvCxnSpPr>
          <p:nvPr/>
        </p:nvCxnSpPr>
        <p:spPr>
          <a:xfrm flipH="1">
            <a:off x="3386266" y="3940770"/>
            <a:ext cx="861122" cy="70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F1FCA7-36ED-FE02-0675-08E25A5AFD2A}"/>
              </a:ext>
            </a:extLst>
          </p:cNvPr>
          <p:cNvCxnSpPr>
            <a:cxnSpLocks/>
          </p:cNvCxnSpPr>
          <p:nvPr/>
        </p:nvCxnSpPr>
        <p:spPr>
          <a:xfrm flipH="1" flipV="1">
            <a:off x="2890033" y="1754473"/>
            <a:ext cx="2349479" cy="334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0DB0EB-9BE8-3CBE-3E8C-284A27C31D23}"/>
              </a:ext>
            </a:extLst>
          </p:cNvPr>
          <p:cNvCxnSpPr>
            <a:cxnSpLocks/>
          </p:cNvCxnSpPr>
          <p:nvPr/>
        </p:nvCxnSpPr>
        <p:spPr>
          <a:xfrm flipH="1" flipV="1">
            <a:off x="5020056" y="1489567"/>
            <a:ext cx="691896" cy="451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C1D36C-72D6-F75D-6F29-676A7C239901}"/>
              </a:ext>
            </a:extLst>
          </p:cNvPr>
          <p:cNvCxnSpPr>
            <a:cxnSpLocks/>
          </p:cNvCxnSpPr>
          <p:nvPr/>
        </p:nvCxnSpPr>
        <p:spPr>
          <a:xfrm flipV="1">
            <a:off x="6736080" y="1597887"/>
            <a:ext cx="0" cy="491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2D910A-6EF7-FF58-4639-4A0E332ED964}"/>
              </a:ext>
            </a:extLst>
          </p:cNvPr>
          <p:cNvCxnSpPr>
            <a:cxnSpLocks/>
          </p:cNvCxnSpPr>
          <p:nvPr/>
        </p:nvCxnSpPr>
        <p:spPr>
          <a:xfrm flipV="1">
            <a:off x="8131090" y="1440229"/>
            <a:ext cx="857036" cy="901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E342F4-3F8B-C406-32EE-88DDE00DBCF2}"/>
              </a:ext>
            </a:extLst>
          </p:cNvPr>
          <p:cNvCxnSpPr>
            <a:cxnSpLocks/>
          </p:cNvCxnSpPr>
          <p:nvPr/>
        </p:nvCxnSpPr>
        <p:spPr>
          <a:xfrm>
            <a:off x="7456932" y="3302977"/>
            <a:ext cx="263714" cy="1940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C44CCC-897D-B92D-D550-2F14944DA25D}"/>
              </a:ext>
            </a:extLst>
          </p:cNvPr>
          <p:cNvCxnSpPr>
            <a:cxnSpLocks/>
          </p:cNvCxnSpPr>
          <p:nvPr/>
        </p:nvCxnSpPr>
        <p:spPr>
          <a:xfrm>
            <a:off x="7692728" y="3940770"/>
            <a:ext cx="1323316" cy="972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64ACA48-140F-6A69-A902-472403EDA7EE}"/>
              </a:ext>
            </a:extLst>
          </p:cNvPr>
          <p:cNvCxnSpPr>
            <a:cxnSpLocks/>
          </p:cNvCxnSpPr>
          <p:nvPr/>
        </p:nvCxnSpPr>
        <p:spPr>
          <a:xfrm>
            <a:off x="7692728" y="2984692"/>
            <a:ext cx="1022235" cy="318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Vietnam Airlines notifies passengers of departure gates via messages at  three airports | Society | Vietnam+ (VietnamPlus)">
            <a:extLst>
              <a:ext uri="{FF2B5EF4-FFF2-40B4-BE49-F238E27FC236}">
                <a16:creationId xmlns:a16="http://schemas.microsoft.com/office/drawing/2014/main" id="{D5588823-B068-7777-5A39-CB2F2ED8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381" y="241112"/>
            <a:ext cx="3088308" cy="19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ircraft stands - General discussion - World of Airports forum">
            <a:extLst>
              <a:ext uri="{FF2B5EF4-FFF2-40B4-BE49-F238E27FC236}">
                <a16:creationId xmlns:a16="http://schemas.microsoft.com/office/drawing/2014/main" id="{25D67802-8F5B-DB54-0234-877D0F7C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069" y="2618306"/>
            <a:ext cx="3312620" cy="165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oarding Hall H8 - Picture of Malindo Air - Tripadvisor">
            <a:extLst>
              <a:ext uri="{FF2B5EF4-FFF2-40B4-BE49-F238E27FC236}">
                <a16:creationId xmlns:a16="http://schemas.microsoft.com/office/drawing/2014/main" id="{BE989C37-1ED5-EECC-E656-BEA5A011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663" y="98438"/>
            <a:ext cx="2476119" cy="139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SA Airport Security for Wheelchair Users and People with Disabilities">
            <a:extLst>
              <a:ext uri="{FF2B5EF4-FFF2-40B4-BE49-F238E27FC236}">
                <a16:creationId xmlns:a16="http://schemas.microsoft.com/office/drawing/2014/main" id="{47E2BE23-25BE-5F4B-D026-A87A7969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169" y="185377"/>
            <a:ext cx="2356835" cy="125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4,900+ Airport Boarding Line Stock Photos, Pictures &amp; Royalty-Free Images -  iStock">
            <a:extLst>
              <a:ext uri="{FF2B5EF4-FFF2-40B4-BE49-F238E27FC236}">
                <a16:creationId xmlns:a16="http://schemas.microsoft.com/office/drawing/2014/main" id="{0CDDB4E7-C7AA-E099-D479-4EE98037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" y="275244"/>
            <a:ext cx="2530602" cy="170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INGAPORE: Changi Airport steps up security">
            <a:extLst>
              <a:ext uri="{FF2B5EF4-FFF2-40B4-BE49-F238E27FC236}">
                <a16:creationId xmlns:a16="http://schemas.microsoft.com/office/drawing/2014/main" id="{6DC8EF68-18FE-F6B7-2B22-03A884DD1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" y="2089405"/>
            <a:ext cx="2755390" cy="154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hangi Airport harnesses AI for smarter security screening">
            <a:extLst>
              <a:ext uri="{FF2B5EF4-FFF2-40B4-BE49-F238E27FC236}">
                <a16:creationId xmlns:a16="http://schemas.microsoft.com/office/drawing/2014/main" id="{5D0EBA95-C595-00D4-FD74-5C487500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" y="4069491"/>
            <a:ext cx="3113164" cy="207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Video: How To Pack Your Bag To Zip Through Airport TSA Checkpoint |  Herndon, VA Patch">
            <a:extLst>
              <a:ext uri="{FF2B5EF4-FFF2-40B4-BE49-F238E27FC236}">
                <a16:creationId xmlns:a16="http://schemas.microsoft.com/office/drawing/2014/main" id="{77409299-7834-BA77-8A20-537FD0F8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20" y="5243766"/>
            <a:ext cx="2152312" cy="161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8F687B8-A2BE-AD25-876A-663F27303B89}"/>
              </a:ext>
            </a:extLst>
          </p:cNvPr>
          <p:cNvCxnSpPr>
            <a:cxnSpLocks/>
          </p:cNvCxnSpPr>
          <p:nvPr/>
        </p:nvCxnSpPr>
        <p:spPr>
          <a:xfrm>
            <a:off x="5155555" y="3940770"/>
            <a:ext cx="321701" cy="1255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90" name="Picture 18" descr="Airplane at gate stock image. Image of airport, dock, airline - 7185307">
            <a:extLst>
              <a:ext uri="{FF2B5EF4-FFF2-40B4-BE49-F238E27FC236}">
                <a16:creationId xmlns:a16="http://schemas.microsoft.com/office/drawing/2014/main" id="{8AE098D8-674B-D989-9D02-FAFA08C2D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78" y="4426779"/>
            <a:ext cx="2802608" cy="202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Now Boarding | SugarZen">
            <a:extLst>
              <a:ext uri="{FF2B5EF4-FFF2-40B4-BE49-F238E27FC236}">
                <a16:creationId xmlns:a16="http://schemas.microsoft.com/office/drawing/2014/main" id="{2106028A-D5F8-77C5-EF57-E38EDD368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332" y="5373314"/>
            <a:ext cx="1850712" cy="138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67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4F287-C5F6-87DA-9FD6-0D0CABBF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88" y="1366549"/>
            <a:ext cx="2324424" cy="41249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10DA37-B0B4-A89C-630A-30A409D8C817}"/>
              </a:ext>
            </a:extLst>
          </p:cNvPr>
          <p:cNvCxnSpPr/>
          <p:nvPr/>
        </p:nvCxnSpPr>
        <p:spPr>
          <a:xfrm flipH="1" flipV="1">
            <a:off x="4041648" y="1152144"/>
            <a:ext cx="1316736" cy="539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613FFE-E764-2D67-D637-025485ED5DE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4041648" y="5005493"/>
            <a:ext cx="1316736" cy="66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34B02-9548-59AC-4A3F-3902797277D8}"/>
              </a:ext>
            </a:extLst>
          </p:cNvPr>
          <p:cNvCxnSpPr>
            <a:cxnSpLocks/>
          </p:cNvCxnSpPr>
          <p:nvPr/>
        </p:nvCxnSpPr>
        <p:spPr>
          <a:xfrm flipV="1">
            <a:off x="6537960" y="4728494"/>
            <a:ext cx="1490472" cy="633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5610A7-1BD4-B9ED-E667-FDA0686CC0A5}"/>
              </a:ext>
            </a:extLst>
          </p:cNvPr>
          <p:cNvCxnSpPr>
            <a:cxnSpLocks/>
          </p:cNvCxnSpPr>
          <p:nvPr/>
        </p:nvCxnSpPr>
        <p:spPr>
          <a:xfrm flipV="1">
            <a:off x="6872178" y="2348006"/>
            <a:ext cx="1490472" cy="633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4A3AC0-96F7-43DF-7EFB-1305A032B5D1}"/>
              </a:ext>
            </a:extLst>
          </p:cNvPr>
          <p:cNvSpPr txBox="1"/>
          <p:nvPr/>
        </p:nvSpPr>
        <p:spPr>
          <a:xfrm>
            <a:off x="987552" y="786384"/>
            <a:ext cx="297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Destination function, removes the aircraft when it flies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0E9FD-1AC8-6E4E-0074-09411DA60A78}"/>
              </a:ext>
            </a:extLst>
          </p:cNvPr>
          <p:cNvSpPr txBox="1"/>
          <p:nvPr/>
        </p:nvSpPr>
        <p:spPr>
          <a:xfrm>
            <a:off x="1069847" y="4266829"/>
            <a:ext cx="2971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will facilitate the take-off procedures and give realism to showcase how long it takes for the aircraft to take off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7A4907-07D3-B1F4-306F-3F124740D9FC}"/>
              </a:ext>
            </a:extLst>
          </p:cNvPr>
          <p:cNvSpPr txBox="1"/>
          <p:nvPr/>
        </p:nvSpPr>
        <p:spPr>
          <a:xfrm>
            <a:off x="8028432" y="4115352"/>
            <a:ext cx="297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Planes within these delegated queues will use their specific runway.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F2FEB8-2E42-B4DA-BE80-C82B26D5F3DE}"/>
              </a:ext>
            </a:extLst>
          </p:cNvPr>
          <p:cNvSpPr txBox="1"/>
          <p:nvPr/>
        </p:nvSpPr>
        <p:spPr>
          <a:xfrm>
            <a:off x="8362650" y="1819318"/>
            <a:ext cx="297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When planes land, they will come down the runway simulating realism</a:t>
            </a:r>
          </a:p>
        </p:txBody>
      </p:sp>
    </p:spTree>
    <p:extLst>
      <p:ext uri="{BB962C8B-B14F-4D97-AF65-F5344CB8AC3E}">
        <p14:creationId xmlns:p14="http://schemas.microsoft.com/office/powerpoint/2010/main" val="232474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4F287-C5F6-87DA-9FD6-0D0CABBF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88" y="1366549"/>
            <a:ext cx="2324424" cy="41249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10DA37-B0B4-A89C-630A-30A409D8C817}"/>
              </a:ext>
            </a:extLst>
          </p:cNvPr>
          <p:cNvCxnSpPr>
            <a:cxnSpLocks/>
          </p:cNvCxnSpPr>
          <p:nvPr/>
        </p:nvCxnSpPr>
        <p:spPr>
          <a:xfrm flipH="1" flipV="1">
            <a:off x="4262020" y="1527048"/>
            <a:ext cx="1096364" cy="164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613FFE-E764-2D67-D637-025485ED5DE6}"/>
              </a:ext>
            </a:extLst>
          </p:cNvPr>
          <p:cNvCxnSpPr>
            <a:cxnSpLocks/>
          </p:cNvCxnSpPr>
          <p:nvPr/>
        </p:nvCxnSpPr>
        <p:spPr>
          <a:xfrm flipH="1">
            <a:off x="4270248" y="5071872"/>
            <a:ext cx="1088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34B02-9548-59AC-4A3F-3902797277D8}"/>
              </a:ext>
            </a:extLst>
          </p:cNvPr>
          <p:cNvCxnSpPr>
            <a:cxnSpLocks/>
          </p:cNvCxnSpPr>
          <p:nvPr/>
        </p:nvCxnSpPr>
        <p:spPr>
          <a:xfrm flipV="1">
            <a:off x="6537960" y="5071872"/>
            <a:ext cx="960120" cy="290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5610A7-1BD4-B9ED-E667-FDA0686CC0A5}"/>
              </a:ext>
            </a:extLst>
          </p:cNvPr>
          <p:cNvCxnSpPr>
            <a:cxnSpLocks/>
          </p:cNvCxnSpPr>
          <p:nvPr/>
        </p:nvCxnSpPr>
        <p:spPr>
          <a:xfrm flipV="1">
            <a:off x="6872178" y="2167128"/>
            <a:ext cx="689910" cy="814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Line aircraft waiting take off hi-res stock photography and images - Alamy">
            <a:extLst>
              <a:ext uri="{FF2B5EF4-FFF2-40B4-BE49-F238E27FC236}">
                <a16:creationId xmlns:a16="http://schemas.microsoft.com/office/drawing/2014/main" id="{04322D71-5637-0A4D-6350-B2C663474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485" y="3876012"/>
            <a:ext cx="4228273" cy="272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eresting Things You Should Know about Flight Landing">
            <a:extLst>
              <a:ext uri="{FF2B5EF4-FFF2-40B4-BE49-F238E27FC236}">
                <a16:creationId xmlns:a16="http://schemas.microsoft.com/office/drawing/2014/main" id="{701BA221-2DC0-A08D-555A-FEC87EB2F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878" y="690818"/>
            <a:ext cx="4352040" cy="22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C3F6A4-1618-0614-EB17-431F7D7EE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03524"/>
            <a:ext cx="4126230" cy="2403938"/>
          </a:xfrm>
          <a:prstGeom prst="rect">
            <a:avLst/>
          </a:prstGeom>
        </p:spPr>
      </p:pic>
      <p:pic>
        <p:nvPicPr>
          <p:cNvPr id="4104" name="Picture 8" descr="10 Best Things to Do in The Bahamas - What is The Bahamas Most Famous For?  - Go Guides">
            <a:extLst>
              <a:ext uri="{FF2B5EF4-FFF2-40B4-BE49-F238E27FC236}">
                <a16:creationId xmlns:a16="http://schemas.microsoft.com/office/drawing/2014/main" id="{C4CD5936-DCA3-9F3B-24AC-228483C35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2" y="135779"/>
            <a:ext cx="3982378" cy="26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14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7CF5F3-DC4E-C428-4B0A-37BF4F27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2257261"/>
            <a:ext cx="6392167" cy="234347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6E012E-5AF6-2BA2-BCA2-858B74649487}"/>
              </a:ext>
            </a:extLst>
          </p:cNvPr>
          <p:cNvCxnSpPr>
            <a:cxnSpLocks/>
          </p:cNvCxnSpPr>
          <p:nvPr/>
        </p:nvCxnSpPr>
        <p:spPr>
          <a:xfrm flipH="1" flipV="1">
            <a:off x="2706624" y="1732135"/>
            <a:ext cx="1581912" cy="1523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BDC854-386F-FA20-4432-63FBB3D114F5}"/>
              </a:ext>
            </a:extLst>
          </p:cNvPr>
          <p:cNvCxnSpPr>
            <a:cxnSpLocks/>
          </p:cNvCxnSpPr>
          <p:nvPr/>
        </p:nvCxnSpPr>
        <p:spPr>
          <a:xfrm flipH="1" flipV="1">
            <a:off x="1490472" y="2880360"/>
            <a:ext cx="1536192" cy="704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89300C-84FF-6BAC-CFD8-9A9ABE53483A}"/>
              </a:ext>
            </a:extLst>
          </p:cNvPr>
          <p:cNvCxnSpPr>
            <a:cxnSpLocks/>
          </p:cNvCxnSpPr>
          <p:nvPr/>
        </p:nvCxnSpPr>
        <p:spPr>
          <a:xfrm flipH="1" flipV="1">
            <a:off x="1490472" y="2880360"/>
            <a:ext cx="2304288" cy="704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6F2DE4-0E89-99E5-AB8A-501FCE87C4B7}"/>
              </a:ext>
            </a:extLst>
          </p:cNvPr>
          <p:cNvCxnSpPr>
            <a:cxnSpLocks/>
          </p:cNvCxnSpPr>
          <p:nvPr/>
        </p:nvCxnSpPr>
        <p:spPr>
          <a:xfrm flipV="1">
            <a:off x="4900549" y="1732135"/>
            <a:ext cx="0" cy="1696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3A61B3-385E-58CA-C1A5-3EA7487AF0C0}"/>
              </a:ext>
            </a:extLst>
          </p:cNvPr>
          <p:cNvCxnSpPr>
            <a:cxnSpLocks/>
          </p:cNvCxnSpPr>
          <p:nvPr/>
        </p:nvCxnSpPr>
        <p:spPr>
          <a:xfrm flipH="1">
            <a:off x="4809744" y="3954125"/>
            <a:ext cx="1426464" cy="1171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2AAE7C-ED97-7CB0-067A-6586D2A1D14C}"/>
              </a:ext>
            </a:extLst>
          </p:cNvPr>
          <p:cNvCxnSpPr>
            <a:cxnSpLocks/>
          </p:cNvCxnSpPr>
          <p:nvPr/>
        </p:nvCxnSpPr>
        <p:spPr>
          <a:xfrm flipV="1">
            <a:off x="6583680" y="1481328"/>
            <a:ext cx="548640" cy="154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753859-ADA7-D535-A912-2FEF8B70A29E}"/>
              </a:ext>
            </a:extLst>
          </p:cNvPr>
          <p:cNvCxnSpPr>
            <a:cxnSpLocks/>
          </p:cNvCxnSpPr>
          <p:nvPr/>
        </p:nvCxnSpPr>
        <p:spPr>
          <a:xfrm>
            <a:off x="7370064" y="4277432"/>
            <a:ext cx="164592" cy="848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AE0049-08EA-D68D-A27F-E2A940662D76}"/>
              </a:ext>
            </a:extLst>
          </p:cNvPr>
          <p:cNvCxnSpPr>
            <a:cxnSpLocks/>
          </p:cNvCxnSpPr>
          <p:nvPr/>
        </p:nvCxnSpPr>
        <p:spPr>
          <a:xfrm>
            <a:off x="8503920" y="3428999"/>
            <a:ext cx="358395" cy="438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E63112-0055-785F-21CA-28BE1A6BF89A}"/>
              </a:ext>
            </a:extLst>
          </p:cNvPr>
          <p:cNvCxnSpPr>
            <a:cxnSpLocks/>
          </p:cNvCxnSpPr>
          <p:nvPr/>
        </p:nvCxnSpPr>
        <p:spPr>
          <a:xfrm flipV="1">
            <a:off x="8862315" y="2048256"/>
            <a:ext cx="345693" cy="387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024337E-B46E-FDDB-023D-4085B778B638}"/>
              </a:ext>
            </a:extLst>
          </p:cNvPr>
          <p:cNvSpPr txBox="1"/>
          <p:nvPr/>
        </p:nvSpPr>
        <p:spPr>
          <a:xfrm>
            <a:off x="498982" y="2170533"/>
            <a:ext cx="230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Aircraft generator with its distribution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FEDCB8-99BD-F860-D56B-A1C779C3EA5D}"/>
              </a:ext>
            </a:extLst>
          </p:cNvPr>
          <p:cNvSpPr txBox="1"/>
          <p:nvPr/>
        </p:nvSpPr>
        <p:spPr>
          <a:xfrm>
            <a:off x="946404" y="911787"/>
            <a:ext cx="2304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Will only generate aircrafts if landing bay isn’t full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7719C8-55C9-1E91-F8CD-28E09191B224}"/>
              </a:ext>
            </a:extLst>
          </p:cNvPr>
          <p:cNvSpPr txBox="1"/>
          <p:nvPr/>
        </p:nvSpPr>
        <p:spPr>
          <a:xfrm>
            <a:off x="3744468" y="534310"/>
            <a:ext cx="2304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As planes come in, they will be send to which runway has least aircrafts circling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B081D-CACE-A3A1-36FA-6AEA94318801}"/>
              </a:ext>
            </a:extLst>
          </p:cNvPr>
          <p:cNvSpPr txBox="1"/>
          <p:nvPr/>
        </p:nvSpPr>
        <p:spPr>
          <a:xfrm>
            <a:off x="6199632" y="245696"/>
            <a:ext cx="3008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both runways are down, and airspace is congested, threshold will hit closing new aircraft generation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E85E6E-CB80-6856-E93A-B970400C4380}"/>
              </a:ext>
            </a:extLst>
          </p:cNvPr>
          <p:cNvSpPr txBox="1"/>
          <p:nvPr/>
        </p:nvSpPr>
        <p:spPr>
          <a:xfrm>
            <a:off x="9226296" y="1222888"/>
            <a:ext cx="3008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As planes (full of passengers) taxi for take-off, they will go to the runway queue with the least number of aircraft waiting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F44796-54E1-635A-31CF-57DB3216E8D1}"/>
              </a:ext>
            </a:extLst>
          </p:cNvPr>
          <p:cNvSpPr txBox="1"/>
          <p:nvPr/>
        </p:nvSpPr>
        <p:spPr>
          <a:xfrm>
            <a:off x="9035161" y="3545554"/>
            <a:ext cx="3008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As planes get passengers, they will be sent to this conveyer, signalling them taxing to runway queue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05803D-27C1-16DE-1102-C08E857A836E}"/>
              </a:ext>
            </a:extLst>
          </p:cNvPr>
          <p:cNvSpPr txBox="1"/>
          <p:nvPr/>
        </p:nvSpPr>
        <p:spPr>
          <a:xfrm>
            <a:off x="6718681" y="5110341"/>
            <a:ext cx="3008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 a real-world, runways will be unusable sometimes, so runway will have a probability of failing with ranging down times.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01922E-9442-E4CC-C3B6-28782B349235}"/>
              </a:ext>
            </a:extLst>
          </p:cNvPr>
          <p:cNvSpPr txBox="1"/>
          <p:nvPr/>
        </p:nvSpPr>
        <p:spPr>
          <a:xfrm>
            <a:off x="2169287" y="5110341"/>
            <a:ext cx="3008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the runway is currently servicing a jet, plane will circle around the airport</a:t>
            </a:r>
          </a:p>
        </p:txBody>
      </p:sp>
    </p:spTree>
    <p:extLst>
      <p:ext uri="{BB962C8B-B14F-4D97-AF65-F5344CB8AC3E}">
        <p14:creationId xmlns:p14="http://schemas.microsoft.com/office/powerpoint/2010/main" val="355398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7CF5F3-DC4E-C428-4B0A-37BF4F27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2257261"/>
            <a:ext cx="6392167" cy="234347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6E012E-5AF6-2BA2-BCA2-858B74649487}"/>
              </a:ext>
            </a:extLst>
          </p:cNvPr>
          <p:cNvCxnSpPr>
            <a:cxnSpLocks/>
          </p:cNvCxnSpPr>
          <p:nvPr/>
        </p:nvCxnSpPr>
        <p:spPr>
          <a:xfrm flipH="1" flipV="1">
            <a:off x="3648456" y="2355234"/>
            <a:ext cx="640080" cy="900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3A61B3-385E-58CA-C1A5-3EA7487AF0C0}"/>
              </a:ext>
            </a:extLst>
          </p:cNvPr>
          <p:cNvCxnSpPr>
            <a:cxnSpLocks/>
          </p:cNvCxnSpPr>
          <p:nvPr/>
        </p:nvCxnSpPr>
        <p:spPr>
          <a:xfrm flipV="1">
            <a:off x="6382512" y="2048256"/>
            <a:ext cx="914400" cy="1867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2AAE7C-ED97-7CB0-067A-6586D2A1D14C}"/>
              </a:ext>
            </a:extLst>
          </p:cNvPr>
          <p:cNvCxnSpPr>
            <a:cxnSpLocks/>
          </p:cNvCxnSpPr>
          <p:nvPr/>
        </p:nvCxnSpPr>
        <p:spPr>
          <a:xfrm flipV="1">
            <a:off x="6583680" y="2048256"/>
            <a:ext cx="404749" cy="978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753859-ADA7-D535-A912-2FEF8B70A29E}"/>
              </a:ext>
            </a:extLst>
          </p:cNvPr>
          <p:cNvCxnSpPr>
            <a:cxnSpLocks/>
          </p:cNvCxnSpPr>
          <p:nvPr/>
        </p:nvCxnSpPr>
        <p:spPr>
          <a:xfrm flipH="1">
            <a:off x="5175504" y="4277432"/>
            <a:ext cx="2194560" cy="946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AE0049-08EA-D68D-A27F-E2A940662D76}"/>
              </a:ext>
            </a:extLst>
          </p:cNvPr>
          <p:cNvCxnSpPr>
            <a:cxnSpLocks/>
          </p:cNvCxnSpPr>
          <p:nvPr/>
        </p:nvCxnSpPr>
        <p:spPr>
          <a:xfrm>
            <a:off x="8503920" y="3428999"/>
            <a:ext cx="358395" cy="438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E63112-0055-785F-21CA-28BE1A6BF89A}"/>
              </a:ext>
            </a:extLst>
          </p:cNvPr>
          <p:cNvCxnSpPr>
            <a:cxnSpLocks/>
          </p:cNvCxnSpPr>
          <p:nvPr/>
        </p:nvCxnSpPr>
        <p:spPr>
          <a:xfrm>
            <a:off x="8862315" y="2435786"/>
            <a:ext cx="1178308" cy="1432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410 Plane Circling Stock Photos, High-Res Pictures, and Images - Getty  Images">
            <a:extLst>
              <a:ext uri="{FF2B5EF4-FFF2-40B4-BE49-F238E27FC236}">
                <a16:creationId xmlns:a16="http://schemas.microsoft.com/office/drawing/2014/main" id="{0DE70692-83E6-C450-1EA7-2D2BEA088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24" y="172431"/>
            <a:ext cx="1696864" cy="169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tand Sizes, Classification and Upgrades - Support - Apog Labs Forum">
            <a:extLst>
              <a:ext uri="{FF2B5EF4-FFF2-40B4-BE49-F238E27FC236}">
                <a16:creationId xmlns:a16="http://schemas.microsoft.com/office/drawing/2014/main" id="{EEA89C27-5117-E225-7BDB-BFADC2D46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" y="272014"/>
            <a:ext cx="5358161" cy="186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GCA goes after tipsy engineers taxiing planes - Hindustan Times">
            <a:extLst>
              <a:ext uri="{FF2B5EF4-FFF2-40B4-BE49-F238E27FC236}">
                <a16:creationId xmlns:a16="http://schemas.microsoft.com/office/drawing/2014/main" id="{2078B16E-E1C6-B3C1-A361-A3E6B68F1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315" y="4036585"/>
            <a:ext cx="2904744" cy="217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racle on the St. Johns' plane crash in 2019 caused by rain, brakes">
            <a:extLst>
              <a:ext uri="{FF2B5EF4-FFF2-40B4-BE49-F238E27FC236}">
                <a16:creationId xmlns:a16="http://schemas.microsoft.com/office/drawing/2014/main" id="{324F40AE-C464-AC18-2EA7-036CB13E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73" y="4277432"/>
            <a:ext cx="4290286" cy="24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008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749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- Lucas Yap</dc:creator>
  <cp:lastModifiedBy>Student - Lucas Yap</cp:lastModifiedBy>
  <cp:revision>4</cp:revision>
  <dcterms:created xsi:type="dcterms:W3CDTF">2024-04-12T09:49:32Z</dcterms:created>
  <dcterms:modified xsi:type="dcterms:W3CDTF">2024-04-12T14:45:11Z</dcterms:modified>
</cp:coreProperties>
</file>